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7" r:id="rId5"/>
    <p:sldId id="275" r:id="rId6"/>
    <p:sldId id="277" r:id="rId7"/>
    <p:sldId id="278" r:id="rId8"/>
    <p:sldId id="258" r:id="rId9"/>
    <p:sldId id="262" r:id="rId10"/>
    <p:sldId id="264" r:id="rId11"/>
    <p:sldId id="260" r:id="rId12"/>
    <p:sldId id="261" r:id="rId13"/>
    <p:sldId id="265" r:id="rId14"/>
    <p:sldId id="266" r:id="rId15"/>
    <p:sldId id="268" r:id="rId16"/>
    <p:sldId id="263" r:id="rId17"/>
    <p:sldId id="269" r:id="rId18"/>
    <p:sldId id="281" r:id="rId19"/>
    <p:sldId id="282" r:id="rId20"/>
    <p:sldId id="272" r:id="rId21"/>
    <p:sldId id="270" r:id="rId22"/>
    <p:sldId id="271" r:id="rId23"/>
    <p:sldId id="274" r:id="rId24"/>
    <p:sldId id="276"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2/28/2020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uthmiskin.com/en/find-out-more/parents/%23lg=1&amp;slide=1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uthmiskin.com/en/find-out-more/parents/%23lg=1&amp;slide=9"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974" y="848022"/>
            <a:ext cx="7414969" cy="3923876"/>
          </a:xfrm>
          <a:prstGeom prst="rect">
            <a:avLst/>
          </a:prstGeom>
        </p:spPr>
      </p:pic>
      <p:sp>
        <p:nvSpPr>
          <p:cNvPr id="5" name="Rectangle 4"/>
          <p:cNvSpPr/>
          <p:nvPr/>
        </p:nvSpPr>
        <p:spPr>
          <a:xfrm>
            <a:off x="525997" y="5183920"/>
            <a:ext cx="8274822" cy="369332"/>
          </a:xfrm>
          <a:prstGeom prst="rect">
            <a:avLst/>
          </a:prstGeom>
        </p:spPr>
        <p:txBody>
          <a:bodyPr wrap="square">
            <a:spAutoFit/>
          </a:bodyPr>
          <a:lstStyle/>
          <a:p>
            <a:r>
              <a:rPr lang="en-US" dirty="0"/>
              <a:t>https://</a:t>
            </a:r>
            <a:r>
              <a:rPr lang="en-US" dirty="0" err="1"/>
              <a:t>www.ruthmiskin.com</a:t>
            </a:r>
            <a:r>
              <a:rPr lang="en-US" dirty="0"/>
              <a:t>/en/find-out-more/parents/#</a:t>
            </a:r>
            <a:r>
              <a:rPr lang="en-US" dirty="0" err="1"/>
              <a:t>lg</a:t>
            </a:r>
            <a:r>
              <a:rPr lang="en-US" dirty="0"/>
              <a:t>=1&amp;slide=1</a:t>
            </a:r>
          </a:p>
        </p:txBody>
      </p:sp>
    </p:spTree>
    <p:extLst>
      <p:ext uri="{BB962C8B-B14F-4D97-AF65-F5344CB8AC3E}">
        <p14:creationId xmlns:p14="http://schemas.microsoft.com/office/powerpoint/2010/main" val="88664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7122"/>
          </a:xfrm>
        </p:spPr>
        <p:txBody>
          <a:bodyPr/>
          <a:lstStyle/>
          <a:p>
            <a:pPr algn="l"/>
            <a:r>
              <a:rPr lang="en-US" dirty="0"/>
              <a:t>     Reading</a:t>
            </a:r>
          </a:p>
        </p:txBody>
      </p:sp>
      <p:sp>
        <p:nvSpPr>
          <p:cNvPr id="4" name="Rectangle 3"/>
          <p:cNvSpPr/>
          <p:nvPr/>
        </p:nvSpPr>
        <p:spPr>
          <a:xfrm>
            <a:off x="1099308" y="3072348"/>
            <a:ext cx="7492243" cy="4585871"/>
          </a:xfrm>
          <a:prstGeom prst="rect">
            <a:avLst/>
          </a:prstGeom>
        </p:spPr>
        <p:txBody>
          <a:bodyPr wrap="square">
            <a:spAutoFit/>
          </a:bodyPr>
          <a:lstStyle/>
          <a:p>
            <a:r>
              <a:rPr lang="en-US" sz="3200" dirty="0"/>
              <a:t>Each letter is given a shape picture which matches the initial sound.</a:t>
            </a:r>
          </a:p>
          <a:p>
            <a:pPr algn="ctr"/>
            <a:r>
              <a:rPr lang="en-US" sz="2000" dirty="0"/>
              <a:t>• ‘s’ is in the shape of a snake</a:t>
            </a:r>
          </a:p>
          <a:p>
            <a:pPr algn="ctr"/>
            <a:r>
              <a:rPr lang="en-US" sz="2000" dirty="0"/>
              <a:t>• ‘d’ is in the shape of a dinosaur</a:t>
            </a:r>
          </a:p>
          <a:p>
            <a:pPr algn="ctr"/>
            <a:r>
              <a:rPr lang="en-US" sz="2000" dirty="0"/>
              <a:t>• ‘a’ is in the shape of an apple</a:t>
            </a:r>
          </a:p>
          <a:p>
            <a:pPr algn="ctr"/>
            <a:r>
              <a:rPr lang="en-US" sz="2000" dirty="0"/>
              <a:t>• ‘m’ is in the shape of two mountains.</a:t>
            </a:r>
          </a:p>
          <a:p>
            <a:pPr algn="ctr"/>
            <a:endParaRPr lang="en-US" sz="2800" dirty="0"/>
          </a:p>
          <a:p>
            <a:pPr algn="ctr"/>
            <a:r>
              <a:rPr lang="en-US" sz="2800" dirty="0"/>
              <a:t>The children will be challenged to read these at speed</a:t>
            </a:r>
          </a:p>
          <a:p>
            <a:endParaRPr lang="en-US" sz="3200" dirty="0"/>
          </a:p>
          <a:p>
            <a:endParaRPr lang="en-US" sz="3200" dirty="0"/>
          </a:p>
        </p:txBody>
      </p:sp>
      <p:pic>
        <p:nvPicPr>
          <p:cNvPr id="5" name="Picture 4"/>
          <p:cNvPicPr>
            <a:picLocks noChangeAspect="1"/>
          </p:cNvPicPr>
          <p:nvPr/>
        </p:nvPicPr>
        <p:blipFill>
          <a:blip r:embed="rId2"/>
          <a:stretch>
            <a:fillRect/>
          </a:stretch>
        </p:blipFill>
        <p:spPr>
          <a:xfrm>
            <a:off x="4513715" y="107576"/>
            <a:ext cx="3594327" cy="2730803"/>
          </a:xfrm>
          <a:prstGeom prst="rect">
            <a:avLst/>
          </a:prstGeom>
        </p:spPr>
      </p:pic>
    </p:spTree>
    <p:extLst>
      <p:ext uri="{BB962C8B-B14F-4D97-AF65-F5344CB8AC3E}">
        <p14:creationId xmlns:p14="http://schemas.microsoft.com/office/powerpoint/2010/main" val="148851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Sounds </a:t>
            </a:r>
          </a:p>
        </p:txBody>
      </p:sp>
      <p:sp>
        <p:nvSpPr>
          <p:cNvPr id="5" name="Rectangle 4"/>
          <p:cNvSpPr/>
          <p:nvPr/>
        </p:nvSpPr>
        <p:spPr>
          <a:xfrm>
            <a:off x="692775" y="1724915"/>
            <a:ext cx="7492244" cy="1077218"/>
          </a:xfrm>
          <a:prstGeom prst="rect">
            <a:avLst/>
          </a:prstGeom>
        </p:spPr>
        <p:txBody>
          <a:bodyPr wrap="square">
            <a:spAutoFit/>
          </a:bodyPr>
          <a:lstStyle/>
          <a:p>
            <a:r>
              <a:rPr lang="en-US" sz="3200" dirty="0"/>
              <a:t>The children will use ‘pure sounds’ to blend sounds and word build. </a:t>
            </a:r>
            <a:endParaRPr lang="en-US" dirty="0"/>
          </a:p>
        </p:txBody>
      </p:sp>
      <p:pic>
        <p:nvPicPr>
          <p:cNvPr id="7" name="Picture 6"/>
          <p:cNvPicPr>
            <a:picLocks noChangeAspect="1"/>
          </p:cNvPicPr>
          <p:nvPr/>
        </p:nvPicPr>
        <p:blipFill>
          <a:blip r:embed="rId2"/>
          <a:stretch>
            <a:fillRect/>
          </a:stretch>
        </p:blipFill>
        <p:spPr>
          <a:xfrm>
            <a:off x="4593114" y="4145248"/>
            <a:ext cx="3810000" cy="2133600"/>
          </a:xfrm>
          <a:prstGeom prst="rect">
            <a:avLst/>
          </a:prstGeom>
        </p:spPr>
      </p:pic>
      <p:sp>
        <p:nvSpPr>
          <p:cNvPr id="8" name="Rectangle 7"/>
          <p:cNvSpPr/>
          <p:nvPr/>
        </p:nvSpPr>
        <p:spPr>
          <a:xfrm>
            <a:off x="449021" y="3105835"/>
            <a:ext cx="8043898" cy="369332"/>
          </a:xfrm>
          <a:prstGeom prst="rect">
            <a:avLst/>
          </a:prstGeom>
        </p:spPr>
        <p:txBody>
          <a:bodyPr wrap="square">
            <a:spAutoFit/>
          </a:bodyPr>
          <a:lstStyle/>
          <a:p>
            <a:r>
              <a:rPr lang="en-US" dirty="0"/>
              <a:t>https://</a:t>
            </a:r>
            <a:r>
              <a:rPr lang="en-US" dirty="0" err="1"/>
              <a:t>www.ruthmiskin.com</a:t>
            </a:r>
            <a:r>
              <a:rPr lang="en-US" dirty="0"/>
              <a:t>/en/find-out-more/parents/#</a:t>
            </a:r>
            <a:r>
              <a:rPr lang="en-US" dirty="0" err="1"/>
              <a:t>lg</a:t>
            </a:r>
            <a:r>
              <a:rPr lang="en-US" dirty="0"/>
              <a:t>=1&amp;slide=2</a:t>
            </a:r>
          </a:p>
        </p:txBody>
      </p:sp>
    </p:spTree>
    <p:extLst>
      <p:ext uri="{BB962C8B-B14F-4D97-AF65-F5344CB8AC3E}">
        <p14:creationId xmlns:p14="http://schemas.microsoft.com/office/powerpoint/2010/main" val="201827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 Fred Talking</a:t>
            </a:r>
          </a:p>
        </p:txBody>
      </p:sp>
      <p:pic>
        <p:nvPicPr>
          <p:cNvPr id="10" name="Picture 9"/>
          <p:cNvPicPr>
            <a:picLocks noChangeAspect="1"/>
          </p:cNvPicPr>
          <p:nvPr/>
        </p:nvPicPr>
        <p:blipFill>
          <a:blip r:embed="rId2"/>
          <a:stretch>
            <a:fillRect/>
          </a:stretch>
        </p:blipFill>
        <p:spPr>
          <a:xfrm>
            <a:off x="4973730" y="4509214"/>
            <a:ext cx="3784600" cy="1765300"/>
          </a:xfrm>
          <a:prstGeom prst="rect">
            <a:avLst/>
          </a:prstGeom>
        </p:spPr>
      </p:pic>
      <p:sp>
        <p:nvSpPr>
          <p:cNvPr id="11" name="Rectangle 10"/>
          <p:cNvSpPr/>
          <p:nvPr/>
        </p:nvSpPr>
        <p:spPr>
          <a:xfrm>
            <a:off x="1074861" y="1462226"/>
            <a:ext cx="7464180" cy="3046988"/>
          </a:xfrm>
          <a:prstGeom prst="rect">
            <a:avLst/>
          </a:prstGeom>
        </p:spPr>
        <p:txBody>
          <a:bodyPr wrap="square">
            <a:spAutoFit/>
          </a:bodyPr>
          <a:lstStyle/>
          <a:p>
            <a:r>
              <a:rPr lang="en-US" sz="2400" dirty="0"/>
              <a:t>Once the children can read Set 1 Speed Sounds confidently they learn to read words using ‘Fred Talking.’ Fred can only say the sounds in a word and needs your child to</a:t>
            </a:r>
          </a:p>
          <a:p>
            <a:r>
              <a:rPr lang="en-US" sz="2400" dirty="0"/>
              <a:t>help him read the word. </a:t>
            </a:r>
          </a:p>
          <a:p>
            <a:r>
              <a:rPr lang="en-US" sz="2400" dirty="0"/>
              <a:t>The children will hear and use the term ‘Fred Talk’,</a:t>
            </a:r>
          </a:p>
          <a:p>
            <a:r>
              <a:rPr lang="en-US" sz="2400" dirty="0"/>
              <a:t>To know they need to sound out the word.</a:t>
            </a:r>
          </a:p>
        </p:txBody>
      </p:sp>
      <p:sp>
        <p:nvSpPr>
          <p:cNvPr id="12" name="Rectangle 11"/>
          <p:cNvSpPr/>
          <p:nvPr/>
        </p:nvSpPr>
        <p:spPr>
          <a:xfrm>
            <a:off x="297477" y="5337851"/>
            <a:ext cx="4572000" cy="646331"/>
          </a:xfrm>
          <a:prstGeom prst="rect">
            <a:avLst/>
          </a:prstGeom>
        </p:spPr>
        <p:txBody>
          <a:bodyPr>
            <a:spAutoFit/>
          </a:bodyPr>
          <a:lstStyle/>
          <a:p>
            <a:r>
              <a:rPr lang="en-US" dirty="0"/>
              <a:t>https://</a:t>
            </a:r>
            <a:r>
              <a:rPr lang="en-US" dirty="0" err="1"/>
              <a:t>www.youtube.com</a:t>
            </a:r>
            <a:r>
              <a:rPr lang="en-US" dirty="0"/>
              <a:t>/</a:t>
            </a:r>
            <a:r>
              <a:rPr lang="en-US" dirty="0" err="1"/>
              <a:t>watch?v</a:t>
            </a:r>
            <a:r>
              <a:rPr lang="en-US" dirty="0"/>
              <a:t>=dEzfpod5w_Q</a:t>
            </a:r>
          </a:p>
        </p:txBody>
      </p:sp>
    </p:spTree>
    <p:extLst>
      <p:ext uri="{BB962C8B-B14F-4D97-AF65-F5344CB8AC3E}">
        <p14:creationId xmlns:p14="http://schemas.microsoft.com/office/powerpoint/2010/main" val="145692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 Fred Talking</a:t>
            </a:r>
          </a:p>
        </p:txBody>
      </p:sp>
      <p:sp>
        <p:nvSpPr>
          <p:cNvPr id="5" name="Rectangle 4"/>
          <p:cNvSpPr/>
          <p:nvPr/>
        </p:nvSpPr>
        <p:spPr>
          <a:xfrm>
            <a:off x="1074861" y="1462226"/>
            <a:ext cx="7464180" cy="3416320"/>
          </a:xfrm>
          <a:prstGeom prst="rect">
            <a:avLst/>
          </a:prstGeom>
        </p:spPr>
        <p:txBody>
          <a:bodyPr wrap="square">
            <a:spAutoFit/>
          </a:bodyPr>
          <a:lstStyle/>
          <a:p>
            <a:r>
              <a:rPr lang="en-US" sz="3200" dirty="0"/>
              <a:t>The children will see the words and sound out each letter then blend these together. </a:t>
            </a:r>
          </a:p>
          <a:p>
            <a:r>
              <a:rPr lang="en-US" sz="3200" dirty="0"/>
              <a:t>This may be with three letter cards put together, using green words and in their reading books. </a:t>
            </a:r>
          </a:p>
          <a:p>
            <a:endParaRPr lang="en-US" sz="2400" dirty="0"/>
          </a:p>
        </p:txBody>
      </p:sp>
      <p:pic>
        <p:nvPicPr>
          <p:cNvPr id="6" name="Picture 5"/>
          <p:cNvPicPr>
            <a:picLocks noChangeAspect="1"/>
          </p:cNvPicPr>
          <p:nvPr/>
        </p:nvPicPr>
        <p:blipFill>
          <a:blip r:embed="rId2"/>
          <a:stretch>
            <a:fillRect/>
          </a:stretch>
        </p:blipFill>
        <p:spPr>
          <a:xfrm>
            <a:off x="5529377" y="4507623"/>
            <a:ext cx="3062173" cy="2167606"/>
          </a:xfrm>
          <a:prstGeom prst="rect">
            <a:avLst/>
          </a:prstGeom>
        </p:spPr>
      </p:pic>
      <p:sp>
        <p:nvSpPr>
          <p:cNvPr id="7" name="Rectangle 6"/>
          <p:cNvSpPr/>
          <p:nvPr/>
        </p:nvSpPr>
        <p:spPr>
          <a:xfrm>
            <a:off x="720840" y="4696468"/>
            <a:ext cx="4572000" cy="1200329"/>
          </a:xfrm>
          <a:prstGeom prst="rect">
            <a:avLst/>
          </a:prstGeom>
        </p:spPr>
        <p:txBody>
          <a:bodyPr>
            <a:spAutoFit/>
          </a:bodyPr>
          <a:lstStyle/>
          <a:p>
            <a:r>
              <a:rPr lang="en-US" dirty="0">
                <a:hlinkClick r:id="rId3"/>
              </a:rPr>
              <a:t>https://www.ruthmiskin.com/en/find-out-more/parents/#lg=1&amp;slide=10</a:t>
            </a:r>
            <a:endParaRPr lang="en-US" dirty="0"/>
          </a:p>
          <a:p>
            <a:endParaRPr lang="en-US" dirty="0"/>
          </a:p>
          <a:p>
            <a:r>
              <a:rPr lang="en-US" dirty="0"/>
              <a:t>Start 1:16</a:t>
            </a:r>
          </a:p>
        </p:txBody>
      </p:sp>
    </p:spTree>
    <p:extLst>
      <p:ext uri="{BB962C8B-B14F-4D97-AF65-F5344CB8AC3E}">
        <p14:creationId xmlns:p14="http://schemas.microsoft.com/office/powerpoint/2010/main" val="91031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Books</a:t>
            </a:r>
          </a:p>
        </p:txBody>
      </p:sp>
      <p:sp>
        <p:nvSpPr>
          <p:cNvPr id="3" name="Content Placeholder 2"/>
          <p:cNvSpPr>
            <a:spLocks noGrp="1"/>
          </p:cNvSpPr>
          <p:nvPr>
            <p:ph idx="1"/>
          </p:nvPr>
        </p:nvSpPr>
        <p:spPr/>
        <p:txBody>
          <a:bodyPr/>
          <a:lstStyle/>
          <a:p>
            <a:r>
              <a:rPr lang="en-US" dirty="0"/>
              <a:t>Pupils will bring home a sounding out book, this will have been read three times with the children in school before it comes home. </a:t>
            </a:r>
          </a:p>
          <a:p>
            <a:r>
              <a:rPr lang="en-US" dirty="0"/>
              <a:t>They may also bring home a reading bag book – individual reading book, supporting phonics for reading.</a:t>
            </a:r>
          </a:p>
          <a:p>
            <a:r>
              <a:rPr lang="en-US" dirty="0"/>
              <a:t>Story time will also be used to develop the children’s understanding, by reading books related to the sounding out books being used in the classroom. </a:t>
            </a:r>
          </a:p>
        </p:txBody>
      </p:sp>
    </p:spTree>
    <p:extLst>
      <p:ext uri="{BB962C8B-B14F-4D97-AF65-F5344CB8AC3E}">
        <p14:creationId xmlns:p14="http://schemas.microsoft.com/office/powerpoint/2010/main" val="45976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8845"/>
          </a:xfrm>
        </p:spPr>
        <p:txBody>
          <a:bodyPr/>
          <a:lstStyle/>
          <a:p>
            <a:r>
              <a:rPr lang="en-US" dirty="0"/>
              <a:t>Reading Books</a:t>
            </a:r>
          </a:p>
        </p:txBody>
      </p:sp>
      <p:pic>
        <p:nvPicPr>
          <p:cNvPr id="4" name="Picture 3"/>
          <p:cNvPicPr>
            <a:picLocks noChangeAspect="1"/>
          </p:cNvPicPr>
          <p:nvPr/>
        </p:nvPicPr>
        <p:blipFill>
          <a:blip r:embed="rId2"/>
          <a:stretch>
            <a:fillRect/>
          </a:stretch>
        </p:blipFill>
        <p:spPr>
          <a:xfrm>
            <a:off x="1061027" y="1072529"/>
            <a:ext cx="3340100" cy="2349500"/>
          </a:xfrm>
          <a:prstGeom prst="rect">
            <a:avLst/>
          </a:prstGeom>
        </p:spPr>
      </p:pic>
      <p:pic>
        <p:nvPicPr>
          <p:cNvPr id="5" name="Picture 4"/>
          <p:cNvPicPr>
            <a:picLocks noChangeAspect="1"/>
          </p:cNvPicPr>
          <p:nvPr/>
        </p:nvPicPr>
        <p:blipFill>
          <a:blip r:embed="rId3"/>
          <a:stretch>
            <a:fillRect/>
          </a:stretch>
        </p:blipFill>
        <p:spPr>
          <a:xfrm>
            <a:off x="5199774" y="1094327"/>
            <a:ext cx="2549051" cy="3354365"/>
          </a:xfrm>
          <a:prstGeom prst="rect">
            <a:avLst/>
          </a:prstGeom>
        </p:spPr>
      </p:pic>
      <p:pic>
        <p:nvPicPr>
          <p:cNvPr id="6" name="Picture 5"/>
          <p:cNvPicPr>
            <a:picLocks noChangeAspect="1"/>
          </p:cNvPicPr>
          <p:nvPr/>
        </p:nvPicPr>
        <p:blipFill>
          <a:blip r:embed="rId4"/>
          <a:stretch>
            <a:fillRect/>
          </a:stretch>
        </p:blipFill>
        <p:spPr>
          <a:xfrm>
            <a:off x="1922221" y="3737315"/>
            <a:ext cx="3098800" cy="2628900"/>
          </a:xfrm>
          <a:prstGeom prst="rect">
            <a:avLst/>
          </a:prstGeom>
        </p:spPr>
      </p:pic>
    </p:spTree>
    <p:extLst>
      <p:ext uri="{BB962C8B-B14F-4D97-AF65-F5344CB8AC3E}">
        <p14:creationId xmlns:p14="http://schemas.microsoft.com/office/powerpoint/2010/main" val="382665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0568"/>
          </a:xfrm>
        </p:spPr>
        <p:txBody>
          <a:bodyPr/>
          <a:lstStyle/>
          <a:p>
            <a:r>
              <a:rPr lang="en-US" dirty="0"/>
              <a:t>Reading</a:t>
            </a:r>
          </a:p>
        </p:txBody>
      </p:sp>
      <p:sp>
        <p:nvSpPr>
          <p:cNvPr id="4" name="Rectangle 3"/>
          <p:cNvSpPr/>
          <p:nvPr/>
        </p:nvSpPr>
        <p:spPr>
          <a:xfrm>
            <a:off x="549275" y="808144"/>
            <a:ext cx="7950092" cy="5509200"/>
          </a:xfrm>
          <a:prstGeom prst="rect">
            <a:avLst/>
          </a:prstGeom>
        </p:spPr>
        <p:txBody>
          <a:bodyPr wrap="square">
            <a:spAutoFit/>
          </a:bodyPr>
          <a:lstStyle/>
          <a:p>
            <a:r>
              <a:rPr lang="en-US" sz="3200" dirty="0"/>
              <a:t>• Set 2 Speed Sounds: ay </a:t>
            </a:r>
            <a:r>
              <a:rPr lang="en-US" sz="3200" dirty="0" err="1"/>
              <a:t>ee</a:t>
            </a:r>
            <a:r>
              <a:rPr lang="en-US" sz="3200" dirty="0"/>
              <a:t> </a:t>
            </a:r>
            <a:r>
              <a:rPr lang="en-US" sz="3200" dirty="0" err="1"/>
              <a:t>igh</a:t>
            </a:r>
            <a:r>
              <a:rPr lang="en-US" sz="3200" dirty="0"/>
              <a:t> </a:t>
            </a:r>
            <a:r>
              <a:rPr lang="en-US" sz="3200" dirty="0" err="1"/>
              <a:t>ow</a:t>
            </a:r>
            <a:r>
              <a:rPr lang="en-US" sz="3200" dirty="0"/>
              <a:t> </a:t>
            </a:r>
            <a:r>
              <a:rPr lang="en-US" sz="3200" dirty="0" err="1"/>
              <a:t>oo</a:t>
            </a:r>
            <a:r>
              <a:rPr lang="en-US" sz="3200" dirty="0"/>
              <a:t> </a:t>
            </a:r>
            <a:r>
              <a:rPr lang="en-US" sz="3200" dirty="0" err="1"/>
              <a:t>oo</a:t>
            </a:r>
            <a:r>
              <a:rPr lang="en-US" sz="3200" dirty="0"/>
              <a:t> </a:t>
            </a:r>
            <a:r>
              <a:rPr lang="en-US" sz="3200" dirty="0" err="1"/>
              <a:t>ar</a:t>
            </a:r>
            <a:r>
              <a:rPr lang="en-US" sz="3200" dirty="0"/>
              <a:t> or</a:t>
            </a:r>
          </a:p>
          <a:p>
            <a:r>
              <a:rPr lang="en-US" sz="3200" dirty="0"/>
              <a:t>air </a:t>
            </a:r>
            <a:r>
              <a:rPr lang="en-US" sz="3200" dirty="0" err="1"/>
              <a:t>ir</a:t>
            </a:r>
            <a:r>
              <a:rPr lang="en-US" sz="3200" dirty="0"/>
              <a:t> </a:t>
            </a:r>
            <a:r>
              <a:rPr lang="en-US" sz="3200" dirty="0" err="1"/>
              <a:t>ou</a:t>
            </a:r>
            <a:r>
              <a:rPr lang="en-US" sz="3200" dirty="0"/>
              <a:t> </a:t>
            </a:r>
            <a:r>
              <a:rPr lang="en-US" sz="3200" dirty="0" err="1"/>
              <a:t>oy</a:t>
            </a:r>
            <a:endParaRPr lang="en-US" sz="3200" dirty="0"/>
          </a:p>
          <a:p>
            <a:r>
              <a:rPr lang="en-US" sz="3200" dirty="0"/>
              <a:t>• Words containing these sounds</a:t>
            </a:r>
          </a:p>
          <a:p>
            <a:r>
              <a:rPr lang="en-US" sz="3200" dirty="0"/>
              <a:t>• Pink, Orange and Yellow Storybooks.</a:t>
            </a:r>
          </a:p>
          <a:p>
            <a:endParaRPr lang="en-US" sz="3200" dirty="0"/>
          </a:p>
          <a:p>
            <a:r>
              <a:rPr lang="en-US" sz="3200" dirty="0"/>
              <a:t>• Set 3 Speed Sounds: </a:t>
            </a:r>
            <a:r>
              <a:rPr lang="en-US" sz="3200" dirty="0" err="1"/>
              <a:t>ea</a:t>
            </a:r>
            <a:r>
              <a:rPr lang="en-US" sz="3200" dirty="0"/>
              <a:t> </a:t>
            </a:r>
            <a:r>
              <a:rPr lang="en-US" sz="3200" dirty="0" err="1"/>
              <a:t>oi</a:t>
            </a:r>
            <a:r>
              <a:rPr lang="en-US" sz="3200" dirty="0"/>
              <a:t> a-e </a:t>
            </a:r>
            <a:r>
              <a:rPr lang="en-US" sz="3200" dirty="0" err="1"/>
              <a:t>i</a:t>
            </a:r>
            <a:r>
              <a:rPr lang="en-US" sz="3200" dirty="0"/>
              <a:t>-e o-e u-e aw</a:t>
            </a:r>
          </a:p>
          <a:p>
            <a:r>
              <a:rPr lang="en-US" sz="3200" dirty="0"/>
              <a:t>are </a:t>
            </a:r>
            <a:r>
              <a:rPr lang="en-US" sz="3200" dirty="0" err="1"/>
              <a:t>ur</a:t>
            </a:r>
            <a:r>
              <a:rPr lang="en-US" sz="3200" dirty="0"/>
              <a:t> </a:t>
            </a:r>
            <a:r>
              <a:rPr lang="en-US" sz="3200" dirty="0" err="1"/>
              <a:t>er</a:t>
            </a:r>
            <a:r>
              <a:rPr lang="en-US" sz="3200" dirty="0"/>
              <a:t> </a:t>
            </a:r>
            <a:r>
              <a:rPr lang="en-US" sz="3200" dirty="0" err="1"/>
              <a:t>ow</a:t>
            </a:r>
            <a:r>
              <a:rPr lang="en-US" sz="3200" dirty="0"/>
              <a:t> </a:t>
            </a:r>
            <a:r>
              <a:rPr lang="en-US" sz="3200" dirty="0" err="1"/>
              <a:t>ai</a:t>
            </a:r>
            <a:r>
              <a:rPr lang="en-US" sz="3200" dirty="0"/>
              <a:t> </a:t>
            </a:r>
            <a:r>
              <a:rPr lang="en-US" sz="3200" dirty="0" err="1"/>
              <a:t>oa</a:t>
            </a:r>
            <a:r>
              <a:rPr lang="en-US" sz="3200" dirty="0"/>
              <a:t> </a:t>
            </a:r>
            <a:r>
              <a:rPr lang="en-US" sz="3200" dirty="0" err="1"/>
              <a:t>ew</a:t>
            </a:r>
            <a:r>
              <a:rPr lang="en-US" sz="3200" dirty="0"/>
              <a:t> ire ear </a:t>
            </a:r>
            <a:r>
              <a:rPr lang="en-US" sz="3200" dirty="0" err="1"/>
              <a:t>ure</a:t>
            </a:r>
            <a:endParaRPr lang="en-US" sz="3200" dirty="0"/>
          </a:p>
          <a:p>
            <a:r>
              <a:rPr lang="en-US" sz="3200" dirty="0"/>
              <a:t>• Words containing these sounds</a:t>
            </a:r>
          </a:p>
          <a:p>
            <a:r>
              <a:rPr lang="en-US" sz="3200" dirty="0"/>
              <a:t>• Blue and Grey Storybooks.</a:t>
            </a:r>
          </a:p>
        </p:txBody>
      </p:sp>
    </p:spTree>
    <p:extLst>
      <p:ext uri="{BB962C8B-B14F-4D97-AF65-F5344CB8AC3E}">
        <p14:creationId xmlns:p14="http://schemas.microsoft.com/office/powerpoint/2010/main" val="129628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1260"/>
          </a:xfrm>
        </p:spPr>
        <p:txBody>
          <a:bodyPr/>
          <a:lstStyle/>
          <a:p>
            <a:r>
              <a:rPr lang="en-US" dirty="0"/>
              <a:t>Reading</a:t>
            </a:r>
          </a:p>
        </p:txBody>
      </p:sp>
      <p:pic>
        <p:nvPicPr>
          <p:cNvPr id="4" name="Picture 3"/>
          <p:cNvPicPr>
            <a:picLocks noChangeAspect="1"/>
          </p:cNvPicPr>
          <p:nvPr/>
        </p:nvPicPr>
        <p:blipFill>
          <a:blip r:embed="rId2"/>
          <a:stretch>
            <a:fillRect/>
          </a:stretch>
        </p:blipFill>
        <p:spPr>
          <a:xfrm>
            <a:off x="4406533" y="3123068"/>
            <a:ext cx="4455225" cy="3385971"/>
          </a:xfrm>
          <a:prstGeom prst="rect">
            <a:avLst/>
          </a:prstGeom>
        </p:spPr>
      </p:pic>
      <p:pic>
        <p:nvPicPr>
          <p:cNvPr id="5" name="Picture 4"/>
          <p:cNvPicPr>
            <a:picLocks noChangeAspect="1"/>
          </p:cNvPicPr>
          <p:nvPr/>
        </p:nvPicPr>
        <p:blipFill>
          <a:blip r:embed="rId3"/>
          <a:stretch>
            <a:fillRect/>
          </a:stretch>
        </p:blipFill>
        <p:spPr>
          <a:xfrm>
            <a:off x="549275" y="1539320"/>
            <a:ext cx="4178303" cy="3174481"/>
          </a:xfrm>
          <a:prstGeom prst="rect">
            <a:avLst/>
          </a:prstGeom>
        </p:spPr>
      </p:pic>
    </p:spTree>
    <p:extLst>
      <p:ext uri="{BB962C8B-B14F-4D97-AF65-F5344CB8AC3E}">
        <p14:creationId xmlns:p14="http://schemas.microsoft.com/office/powerpoint/2010/main" val="103738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8845"/>
          </a:xfrm>
        </p:spPr>
        <p:txBody>
          <a:bodyPr/>
          <a:lstStyle/>
          <a:p>
            <a:r>
              <a:rPr lang="en-US" dirty="0"/>
              <a:t>Phonics Screening Check</a:t>
            </a:r>
          </a:p>
        </p:txBody>
      </p:sp>
      <p:pic>
        <p:nvPicPr>
          <p:cNvPr id="4" name="Picture 3"/>
          <p:cNvPicPr>
            <a:picLocks noChangeAspect="1"/>
          </p:cNvPicPr>
          <p:nvPr/>
        </p:nvPicPr>
        <p:blipFill>
          <a:blip r:embed="rId2"/>
          <a:stretch>
            <a:fillRect/>
          </a:stretch>
        </p:blipFill>
        <p:spPr>
          <a:xfrm>
            <a:off x="5954501" y="936421"/>
            <a:ext cx="2795220" cy="4089008"/>
          </a:xfrm>
          <a:prstGeom prst="rect">
            <a:avLst/>
          </a:prstGeom>
        </p:spPr>
      </p:pic>
      <p:sp>
        <p:nvSpPr>
          <p:cNvPr id="5" name="Rectangle 4"/>
          <p:cNvSpPr/>
          <p:nvPr/>
        </p:nvSpPr>
        <p:spPr>
          <a:xfrm>
            <a:off x="772155" y="1213008"/>
            <a:ext cx="4834197" cy="3539431"/>
          </a:xfrm>
          <a:prstGeom prst="rect">
            <a:avLst/>
          </a:prstGeom>
        </p:spPr>
        <p:txBody>
          <a:bodyPr wrap="square">
            <a:spAutoFit/>
          </a:bodyPr>
          <a:lstStyle/>
          <a:p>
            <a:r>
              <a:rPr lang="en-US" sz="2800" dirty="0"/>
              <a:t>The Phonics Screening Check is meant to show how well your child can use the phonics skills they've learned up to the end of Year 1, and to identify students who need extra phonics help.</a:t>
            </a:r>
          </a:p>
        </p:txBody>
      </p:sp>
      <p:sp>
        <p:nvSpPr>
          <p:cNvPr id="6" name="Rectangle 5"/>
          <p:cNvSpPr/>
          <p:nvPr/>
        </p:nvSpPr>
        <p:spPr>
          <a:xfrm>
            <a:off x="656693" y="5312197"/>
            <a:ext cx="8093028" cy="369332"/>
          </a:xfrm>
          <a:prstGeom prst="rect">
            <a:avLst/>
          </a:prstGeom>
        </p:spPr>
        <p:txBody>
          <a:bodyPr wrap="square">
            <a:spAutoFit/>
          </a:bodyPr>
          <a:lstStyle/>
          <a:p>
            <a:r>
              <a:rPr lang="en-US" dirty="0"/>
              <a:t>https://</a:t>
            </a:r>
            <a:r>
              <a:rPr lang="en-US" dirty="0" err="1"/>
              <a:t>www.ruthmiskin.com</a:t>
            </a:r>
            <a:r>
              <a:rPr lang="en-US" dirty="0"/>
              <a:t>/en/find-out-more/parents/#</a:t>
            </a:r>
            <a:r>
              <a:rPr lang="en-US" dirty="0" err="1"/>
              <a:t>lg</a:t>
            </a:r>
            <a:r>
              <a:rPr lang="en-US" dirty="0"/>
              <a:t>=1&amp;slide=4</a:t>
            </a:r>
          </a:p>
        </p:txBody>
      </p:sp>
    </p:spTree>
    <p:extLst>
      <p:ext uri="{BB962C8B-B14F-4D97-AF65-F5344CB8AC3E}">
        <p14:creationId xmlns:p14="http://schemas.microsoft.com/office/powerpoint/2010/main" val="108123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8845"/>
          </a:xfrm>
        </p:spPr>
        <p:txBody>
          <a:bodyPr/>
          <a:lstStyle/>
          <a:p>
            <a:r>
              <a:rPr lang="en-US" dirty="0"/>
              <a:t>Phonics Screening Check</a:t>
            </a:r>
          </a:p>
        </p:txBody>
      </p:sp>
      <p:sp>
        <p:nvSpPr>
          <p:cNvPr id="5" name="Rectangle 4"/>
          <p:cNvSpPr/>
          <p:nvPr/>
        </p:nvSpPr>
        <p:spPr>
          <a:xfrm>
            <a:off x="772155" y="1213008"/>
            <a:ext cx="4834197" cy="954107"/>
          </a:xfrm>
          <a:prstGeom prst="rect">
            <a:avLst/>
          </a:prstGeom>
        </p:spPr>
        <p:txBody>
          <a:bodyPr wrap="square">
            <a:spAutoFit/>
          </a:bodyPr>
          <a:lstStyle/>
          <a:p>
            <a:r>
              <a:rPr lang="en-US" sz="2800" dirty="0"/>
              <a:t>Nonsense or ‘alien’ words are part of the check.</a:t>
            </a:r>
          </a:p>
        </p:txBody>
      </p:sp>
      <p:pic>
        <p:nvPicPr>
          <p:cNvPr id="7" name="Picture 6"/>
          <p:cNvPicPr>
            <a:picLocks noChangeAspect="1"/>
          </p:cNvPicPr>
          <p:nvPr/>
        </p:nvPicPr>
        <p:blipFill>
          <a:blip r:embed="rId2"/>
          <a:stretch>
            <a:fillRect/>
          </a:stretch>
        </p:blipFill>
        <p:spPr>
          <a:xfrm>
            <a:off x="656693" y="2509069"/>
            <a:ext cx="2550603" cy="807541"/>
          </a:xfrm>
          <a:prstGeom prst="rect">
            <a:avLst/>
          </a:prstGeom>
        </p:spPr>
      </p:pic>
      <p:sp>
        <p:nvSpPr>
          <p:cNvPr id="8" name="Rectangle 7"/>
          <p:cNvSpPr/>
          <p:nvPr/>
        </p:nvSpPr>
        <p:spPr>
          <a:xfrm>
            <a:off x="772155" y="3316610"/>
            <a:ext cx="4834197" cy="954107"/>
          </a:xfrm>
          <a:prstGeom prst="rect">
            <a:avLst/>
          </a:prstGeom>
        </p:spPr>
        <p:txBody>
          <a:bodyPr wrap="square">
            <a:spAutoFit/>
          </a:bodyPr>
          <a:lstStyle/>
          <a:p>
            <a:r>
              <a:rPr lang="en-US" sz="2800" dirty="0"/>
              <a:t>Includes nonsense words  but does not repeat these.</a:t>
            </a:r>
          </a:p>
        </p:txBody>
      </p:sp>
      <p:pic>
        <p:nvPicPr>
          <p:cNvPr id="3" name="Picture 2"/>
          <p:cNvPicPr>
            <a:picLocks noChangeAspect="1"/>
          </p:cNvPicPr>
          <p:nvPr/>
        </p:nvPicPr>
        <p:blipFill>
          <a:blip r:embed="rId3"/>
          <a:stretch>
            <a:fillRect/>
          </a:stretch>
        </p:blipFill>
        <p:spPr>
          <a:xfrm>
            <a:off x="5362597" y="1213007"/>
            <a:ext cx="3228953" cy="4649243"/>
          </a:xfrm>
          <a:prstGeom prst="rect">
            <a:avLst/>
          </a:prstGeom>
        </p:spPr>
      </p:pic>
    </p:spTree>
    <p:extLst>
      <p:ext uri="{BB962C8B-B14F-4D97-AF65-F5344CB8AC3E}">
        <p14:creationId xmlns:p14="http://schemas.microsoft.com/office/powerpoint/2010/main" val="40493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Introducing </a:t>
            </a:r>
          </a:p>
        </p:txBody>
      </p:sp>
      <p:sp>
        <p:nvSpPr>
          <p:cNvPr id="5" name="Content Placeholder 4"/>
          <p:cNvSpPr>
            <a:spLocks noGrp="1"/>
          </p:cNvSpPr>
          <p:nvPr>
            <p:ph idx="1"/>
          </p:nvPr>
        </p:nvSpPr>
        <p:spPr/>
        <p:txBody>
          <a:bodyPr/>
          <a:lstStyle/>
          <a:p>
            <a:pPr marL="0" indent="0" algn="ctr">
              <a:buNone/>
            </a:pPr>
            <a:r>
              <a:rPr lang="en-US" sz="3200" dirty="0"/>
              <a:t>We have chosen to introduce the program to develop the reading and writing skills across the school.</a:t>
            </a:r>
          </a:p>
          <a:p>
            <a:pPr marL="0" indent="0" algn="ctr">
              <a:buNone/>
            </a:pPr>
            <a:endParaRPr lang="en-US" sz="3200" dirty="0"/>
          </a:p>
          <a:p>
            <a:pPr marL="0" indent="0" algn="ctr">
              <a:buNone/>
            </a:pPr>
            <a:endParaRPr lang="en-US" sz="3200" dirty="0"/>
          </a:p>
        </p:txBody>
      </p:sp>
      <p:pic>
        <p:nvPicPr>
          <p:cNvPr id="6" name="Picture 5"/>
          <p:cNvPicPr>
            <a:picLocks noChangeAspect="1"/>
          </p:cNvPicPr>
          <p:nvPr/>
        </p:nvPicPr>
        <p:blipFill>
          <a:blip r:embed="rId2"/>
          <a:stretch>
            <a:fillRect/>
          </a:stretch>
        </p:blipFill>
        <p:spPr>
          <a:xfrm>
            <a:off x="4413537" y="295037"/>
            <a:ext cx="3258313" cy="1149495"/>
          </a:xfrm>
          <a:prstGeom prst="rect">
            <a:avLst/>
          </a:prstGeom>
        </p:spPr>
      </p:pic>
      <p:sp>
        <p:nvSpPr>
          <p:cNvPr id="8" name="Rectangle 7"/>
          <p:cNvSpPr/>
          <p:nvPr/>
        </p:nvSpPr>
        <p:spPr>
          <a:xfrm>
            <a:off x="855553" y="3449717"/>
            <a:ext cx="7735998" cy="2554545"/>
          </a:xfrm>
          <a:prstGeom prst="rect">
            <a:avLst/>
          </a:prstGeom>
        </p:spPr>
        <p:txBody>
          <a:bodyPr wrap="square">
            <a:spAutoFit/>
          </a:bodyPr>
          <a:lstStyle/>
          <a:p>
            <a:r>
              <a:rPr lang="en-US" sz="3200" dirty="0"/>
              <a:t>Read Write Inc. Phonics teaches children to read accurately and fluently with good comprehension. They learn to form each letter, spell correctly, and compose their ideas step-by-step.</a:t>
            </a:r>
          </a:p>
        </p:txBody>
      </p:sp>
    </p:spTree>
    <p:extLst>
      <p:ext uri="{BB962C8B-B14F-4D97-AF65-F5344CB8AC3E}">
        <p14:creationId xmlns:p14="http://schemas.microsoft.com/office/powerpoint/2010/main" val="208652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62085"/>
          </a:xfrm>
        </p:spPr>
        <p:txBody>
          <a:bodyPr/>
          <a:lstStyle/>
          <a:p>
            <a:r>
              <a:rPr lang="en-US" dirty="0"/>
              <a:t>Phonics Sessions</a:t>
            </a:r>
          </a:p>
        </p:txBody>
      </p:sp>
      <p:sp>
        <p:nvSpPr>
          <p:cNvPr id="3" name="Content Placeholder 2"/>
          <p:cNvSpPr>
            <a:spLocks noGrp="1"/>
          </p:cNvSpPr>
          <p:nvPr>
            <p:ph idx="1"/>
          </p:nvPr>
        </p:nvSpPr>
        <p:spPr>
          <a:xfrm>
            <a:off x="549275" y="817712"/>
            <a:ext cx="8042276" cy="4343400"/>
          </a:xfrm>
        </p:spPr>
        <p:txBody>
          <a:bodyPr>
            <a:noAutofit/>
          </a:bodyPr>
          <a:lstStyle/>
          <a:p>
            <a:r>
              <a:rPr lang="en-US" sz="3200" dirty="0"/>
              <a:t>Pupils will look at new sounds, using their phonics picture.</a:t>
            </a:r>
          </a:p>
          <a:p>
            <a:r>
              <a:rPr lang="en-US" sz="3200" dirty="0"/>
              <a:t>Practice  known speed sounds.</a:t>
            </a:r>
          </a:p>
          <a:p>
            <a:r>
              <a:rPr lang="en-US" sz="3200" dirty="0"/>
              <a:t>Blend speed sound words.</a:t>
            </a:r>
          </a:p>
          <a:p>
            <a:r>
              <a:rPr lang="en-US" sz="3200" dirty="0"/>
              <a:t>Write the sound.</a:t>
            </a:r>
          </a:p>
          <a:p>
            <a:r>
              <a:rPr lang="en-US" sz="3200" dirty="0"/>
              <a:t>Spell speed sound words, using ‘Fred Fingers.’</a:t>
            </a:r>
          </a:p>
          <a:p>
            <a:r>
              <a:rPr lang="en-US" sz="3200" dirty="0"/>
              <a:t>Fred Talk words.</a:t>
            </a:r>
          </a:p>
        </p:txBody>
      </p:sp>
    </p:spTree>
    <p:extLst>
      <p:ext uri="{BB962C8B-B14F-4D97-AF65-F5344CB8AC3E}">
        <p14:creationId xmlns:p14="http://schemas.microsoft.com/office/powerpoint/2010/main" val="127458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4294"/>
          </a:xfrm>
        </p:spPr>
        <p:txBody>
          <a:bodyPr/>
          <a:lstStyle/>
          <a:p>
            <a:r>
              <a:rPr lang="en-US" dirty="0"/>
              <a:t>Remember For Reading</a:t>
            </a:r>
          </a:p>
        </p:txBody>
      </p:sp>
      <p:sp>
        <p:nvSpPr>
          <p:cNvPr id="4" name="Rectangle 3"/>
          <p:cNvSpPr/>
          <p:nvPr/>
        </p:nvSpPr>
        <p:spPr>
          <a:xfrm>
            <a:off x="752922" y="1484923"/>
            <a:ext cx="7838629" cy="5016757"/>
          </a:xfrm>
          <a:prstGeom prst="rect">
            <a:avLst/>
          </a:prstGeom>
        </p:spPr>
        <p:txBody>
          <a:bodyPr wrap="square">
            <a:spAutoFit/>
          </a:bodyPr>
          <a:lstStyle/>
          <a:p>
            <a:pPr algn="ctr"/>
            <a:r>
              <a:rPr lang="en-US" sz="3200" dirty="0"/>
              <a:t>Read with ‘Pure Sounds.’</a:t>
            </a:r>
          </a:p>
          <a:p>
            <a:pPr algn="ctr"/>
            <a:endParaRPr lang="en-US" sz="3200" dirty="0"/>
          </a:p>
          <a:p>
            <a:pPr algn="ctr"/>
            <a:r>
              <a:rPr lang="en-US" sz="3200" dirty="0"/>
              <a:t>Support with ‘Fred Talk.’</a:t>
            </a:r>
          </a:p>
          <a:p>
            <a:pPr algn="ctr"/>
            <a:endParaRPr lang="en-US" sz="3200" dirty="0"/>
          </a:p>
          <a:p>
            <a:pPr algn="ctr"/>
            <a:r>
              <a:rPr lang="en-US" sz="3200" dirty="0"/>
              <a:t>Read stories to your child with feeling! </a:t>
            </a:r>
          </a:p>
          <a:p>
            <a:pPr algn="ctr"/>
            <a:r>
              <a:rPr lang="en-US" sz="3200" dirty="0"/>
              <a:t>The more you love the story, the more</a:t>
            </a:r>
          </a:p>
          <a:p>
            <a:pPr algn="ctr"/>
            <a:r>
              <a:rPr lang="en-US" sz="3200" dirty="0"/>
              <a:t>your child will love reading.</a:t>
            </a:r>
          </a:p>
          <a:p>
            <a:pPr algn="ctr"/>
            <a:endParaRPr lang="en-US" sz="3200" dirty="0"/>
          </a:p>
          <a:p>
            <a:pPr algn="ctr"/>
            <a:r>
              <a:rPr lang="en-US" sz="3200" dirty="0"/>
              <a:t>Read books more than once to develop confidence and familiarity. </a:t>
            </a:r>
          </a:p>
        </p:txBody>
      </p:sp>
    </p:spTree>
    <p:extLst>
      <p:ext uri="{BB962C8B-B14F-4D97-AF65-F5344CB8AC3E}">
        <p14:creationId xmlns:p14="http://schemas.microsoft.com/office/powerpoint/2010/main" val="372469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Handwriting</a:t>
            </a:r>
          </a:p>
        </p:txBody>
      </p:sp>
      <p:pic>
        <p:nvPicPr>
          <p:cNvPr id="4" name="Picture 3"/>
          <p:cNvPicPr>
            <a:picLocks noChangeAspect="1"/>
          </p:cNvPicPr>
          <p:nvPr/>
        </p:nvPicPr>
        <p:blipFill>
          <a:blip r:embed="rId2"/>
          <a:stretch>
            <a:fillRect/>
          </a:stretch>
        </p:blipFill>
        <p:spPr>
          <a:xfrm>
            <a:off x="1126589" y="1444532"/>
            <a:ext cx="3046450" cy="3771338"/>
          </a:xfrm>
          <a:prstGeom prst="rect">
            <a:avLst/>
          </a:prstGeom>
        </p:spPr>
      </p:pic>
      <p:sp>
        <p:nvSpPr>
          <p:cNvPr id="5" name="Rectangle 4"/>
          <p:cNvSpPr/>
          <p:nvPr/>
        </p:nvSpPr>
        <p:spPr>
          <a:xfrm>
            <a:off x="4534069" y="1797784"/>
            <a:ext cx="4202603" cy="4031873"/>
          </a:xfrm>
          <a:prstGeom prst="rect">
            <a:avLst/>
          </a:prstGeom>
        </p:spPr>
        <p:txBody>
          <a:bodyPr wrap="square">
            <a:spAutoFit/>
          </a:bodyPr>
          <a:lstStyle/>
          <a:p>
            <a:pPr algn="ctr"/>
            <a:r>
              <a:rPr lang="en-US" sz="3200" dirty="0"/>
              <a:t>The children will use</a:t>
            </a:r>
          </a:p>
          <a:p>
            <a:pPr algn="ctr"/>
            <a:r>
              <a:rPr lang="en-US" sz="3200" dirty="0"/>
              <a:t>The sayings with each letter to help them form the letter.</a:t>
            </a:r>
          </a:p>
          <a:p>
            <a:pPr algn="ctr"/>
            <a:endParaRPr lang="en-US" sz="3200" dirty="0"/>
          </a:p>
          <a:p>
            <a:pPr algn="ctr"/>
            <a:r>
              <a:rPr lang="en-US" sz="3200" dirty="0"/>
              <a:t>These link to the phonics picture.</a:t>
            </a:r>
          </a:p>
          <a:p>
            <a:pPr algn="ctr"/>
            <a:endParaRPr lang="en-US" sz="3200" dirty="0"/>
          </a:p>
        </p:txBody>
      </p:sp>
      <p:sp>
        <p:nvSpPr>
          <p:cNvPr id="6" name="Rectangle 5"/>
          <p:cNvSpPr/>
          <p:nvPr/>
        </p:nvSpPr>
        <p:spPr>
          <a:xfrm>
            <a:off x="549275" y="5620060"/>
            <a:ext cx="8042276" cy="646331"/>
          </a:xfrm>
          <a:prstGeom prst="rect">
            <a:avLst/>
          </a:prstGeom>
        </p:spPr>
        <p:txBody>
          <a:bodyPr wrap="square">
            <a:spAutoFit/>
          </a:bodyPr>
          <a:lstStyle/>
          <a:p>
            <a:r>
              <a:rPr lang="en-US" dirty="0">
                <a:hlinkClick r:id="rId3"/>
              </a:rPr>
              <a:t>https://www.ruthmiskin.com/en/find-out-more/parents/#lg=1&amp;slide=9</a:t>
            </a:r>
            <a:endParaRPr lang="en-US" dirty="0"/>
          </a:p>
          <a:p>
            <a:r>
              <a:rPr lang="en-US" dirty="0"/>
              <a:t>Just show parent demonstration 1:42</a:t>
            </a:r>
          </a:p>
        </p:txBody>
      </p:sp>
    </p:spTree>
    <p:extLst>
      <p:ext uri="{BB962C8B-B14F-4D97-AF65-F5344CB8AC3E}">
        <p14:creationId xmlns:p14="http://schemas.microsoft.com/office/powerpoint/2010/main" val="118670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0362"/>
          </a:xfrm>
        </p:spPr>
        <p:txBody>
          <a:bodyPr/>
          <a:lstStyle/>
          <a:p>
            <a:r>
              <a:rPr lang="en-US" dirty="0"/>
              <a:t>Writing</a:t>
            </a:r>
          </a:p>
        </p:txBody>
      </p:sp>
      <p:sp>
        <p:nvSpPr>
          <p:cNvPr id="4" name="Rectangle 3"/>
          <p:cNvSpPr/>
          <p:nvPr/>
        </p:nvSpPr>
        <p:spPr>
          <a:xfrm>
            <a:off x="752922" y="1105089"/>
            <a:ext cx="7838629" cy="5016757"/>
          </a:xfrm>
          <a:prstGeom prst="rect">
            <a:avLst/>
          </a:prstGeom>
        </p:spPr>
        <p:txBody>
          <a:bodyPr wrap="square">
            <a:spAutoFit/>
          </a:bodyPr>
          <a:lstStyle/>
          <a:p>
            <a:pPr algn="ctr"/>
            <a:r>
              <a:rPr lang="en-US" sz="3200" dirty="0"/>
              <a:t>Writing will be linked to the stories the children have been reading. </a:t>
            </a:r>
          </a:p>
          <a:p>
            <a:pPr algn="ctr"/>
            <a:endParaRPr lang="en-US" sz="3200" dirty="0"/>
          </a:p>
          <a:p>
            <a:pPr algn="ctr"/>
            <a:r>
              <a:rPr lang="en-US" sz="3200" dirty="0"/>
              <a:t>The stories will be discussed, thoroughly to develop comprehension skills. </a:t>
            </a:r>
          </a:p>
          <a:p>
            <a:pPr algn="ctr"/>
            <a:endParaRPr lang="en-US" sz="3200" dirty="0"/>
          </a:p>
          <a:p>
            <a:pPr algn="ctr"/>
            <a:r>
              <a:rPr lang="en-US" sz="3200" dirty="0"/>
              <a:t>Sentences will be developed with the pupils and writing activities will relate to their reading.</a:t>
            </a:r>
          </a:p>
        </p:txBody>
      </p:sp>
    </p:spTree>
    <p:extLst>
      <p:ext uri="{BB962C8B-B14F-4D97-AF65-F5344CB8AC3E}">
        <p14:creationId xmlns:p14="http://schemas.microsoft.com/office/powerpoint/2010/main" val="262603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0362"/>
          </a:xfrm>
        </p:spPr>
        <p:txBody>
          <a:bodyPr/>
          <a:lstStyle/>
          <a:p>
            <a:r>
              <a:rPr lang="en-US" dirty="0"/>
              <a:t>Writing</a:t>
            </a:r>
          </a:p>
        </p:txBody>
      </p:sp>
      <p:sp>
        <p:nvSpPr>
          <p:cNvPr id="4" name="Rectangle 3"/>
          <p:cNvSpPr/>
          <p:nvPr/>
        </p:nvSpPr>
        <p:spPr>
          <a:xfrm>
            <a:off x="752923" y="1105089"/>
            <a:ext cx="4558360" cy="5016757"/>
          </a:xfrm>
          <a:prstGeom prst="rect">
            <a:avLst/>
          </a:prstGeom>
        </p:spPr>
        <p:txBody>
          <a:bodyPr wrap="square">
            <a:spAutoFit/>
          </a:bodyPr>
          <a:lstStyle/>
          <a:p>
            <a:pPr algn="ctr"/>
            <a:r>
              <a:rPr lang="en-US" sz="3200" dirty="0"/>
              <a:t>As children move through the program, grammar and varied vocabulary will become a focus for writing.</a:t>
            </a:r>
          </a:p>
          <a:p>
            <a:pPr algn="ctr"/>
            <a:endParaRPr lang="en-US" sz="3200" dirty="0"/>
          </a:p>
          <a:p>
            <a:pPr algn="ctr"/>
            <a:r>
              <a:rPr lang="en-US" sz="3200" dirty="0"/>
              <a:t>Children will practice spelling words covered in the sessions.</a:t>
            </a:r>
          </a:p>
        </p:txBody>
      </p:sp>
      <p:pic>
        <p:nvPicPr>
          <p:cNvPr id="3" name="Picture 2"/>
          <p:cNvPicPr>
            <a:picLocks noChangeAspect="1"/>
          </p:cNvPicPr>
          <p:nvPr/>
        </p:nvPicPr>
        <p:blipFill>
          <a:blip r:embed="rId2"/>
          <a:stretch>
            <a:fillRect/>
          </a:stretch>
        </p:blipFill>
        <p:spPr>
          <a:xfrm>
            <a:off x="5498655" y="1568721"/>
            <a:ext cx="3092896" cy="4372111"/>
          </a:xfrm>
          <a:prstGeom prst="rect">
            <a:avLst/>
          </a:prstGeom>
        </p:spPr>
      </p:pic>
    </p:spTree>
    <p:extLst>
      <p:ext uri="{BB962C8B-B14F-4D97-AF65-F5344CB8AC3E}">
        <p14:creationId xmlns:p14="http://schemas.microsoft.com/office/powerpoint/2010/main" val="56759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Tips</a:t>
            </a:r>
          </a:p>
        </p:txBody>
      </p:sp>
      <p:sp>
        <p:nvSpPr>
          <p:cNvPr id="6" name="Rectangle 5"/>
          <p:cNvSpPr/>
          <p:nvPr/>
        </p:nvSpPr>
        <p:spPr>
          <a:xfrm>
            <a:off x="667118" y="3105835"/>
            <a:ext cx="8249163" cy="369332"/>
          </a:xfrm>
          <a:prstGeom prst="rect">
            <a:avLst/>
          </a:prstGeom>
        </p:spPr>
        <p:txBody>
          <a:bodyPr wrap="square">
            <a:spAutoFit/>
          </a:bodyPr>
          <a:lstStyle/>
          <a:p>
            <a:r>
              <a:rPr lang="en-US" dirty="0"/>
              <a:t>https://</a:t>
            </a:r>
            <a:r>
              <a:rPr lang="en-US" dirty="0" err="1"/>
              <a:t>www.ruthmiskin.com</a:t>
            </a:r>
            <a:r>
              <a:rPr lang="en-US" dirty="0"/>
              <a:t>/en/find-out-more/parents/#</a:t>
            </a:r>
            <a:r>
              <a:rPr lang="en-US" dirty="0" err="1"/>
              <a:t>lg</a:t>
            </a:r>
            <a:r>
              <a:rPr lang="en-US" dirty="0"/>
              <a:t>=1&amp;slide=5</a:t>
            </a:r>
          </a:p>
        </p:txBody>
      </p:sp>
    </p:spTree>
    <p:extLst>
      <p:ext uri="{BB962C8B-B14F-4D97-AF65-F5344CB8AC3E}">
        <p14:creationId xmlns:p14="http://schemas.microsoft.com/office/powerpoint/2010/main" val="189455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6647897" cy="1336956"/>
          </a:xfrm>
        </p:spPr>
        <p:txBody>
          <a:bodyPr/>
          <a:lstStyle/>
          <a:p>
            <a:pPr algn="r"/>
            <a:r>
              <a:rPr lang="en-US" dirty="0"/>
              <a:t>Grouping</a:t>
            </a:r>
          </a:p>
        </p:txBody>
      </p:sp>
      <p:sp>
        <p:nvSpPr>
          <p:cNvPr id="4" name="Rectangle 3"/>
          <p:cNvSpPr/>
          <p:nvPr/>
        </p:nvSpPr>
        <p:spPr>
          <a:xfrm>
            <a:off x="549275" y="1617169"/>
            <a:ext cx="8042276" cy="1569660"/>
          </a:xfrm>
          <a:prstGeom prst="rect">
            <a:avLst/>
          </a:prstGeom>
        </p:spPr>
        <p:txBody>
          <a:bodyPr wrap="square">
            <a:spAutoFit/>
          </a:bodyPr>
          <a:lstStyle/>
          <a:p>
            <a:pPr algn="ctr"/>
            <a:r>
              <a:rPr lang="en-US" sz="3200" dirty="0"/>
              <a:t>The program is taught by teachers and TAs to  groups of children of a similar ability. </a:t>
            </a:r>
          </a:p>
        </p:txBody>
      </p:sp>
      <p:sp>
        <p:nvSpPr>
          <p:cNvPr id="6" name="Rectangle 5"/>
          <p:cNvSpPr/>
          <p:nvPr/>
        </p:nvSpPr>
        <p:spPr>
          <a:xfrm>
            <a:off x="756922" y="3441958"/>
            <a:ext cx="7710339" cy="2062103"/>
          </a:xfrm>
          <a:prstGeom prst="rect">
            <a:avLst/>
          </a:prstGeom>
        </p:spPr>
        <p:txBody>
          <a:bodyPr wrap="square">
            <a:spAutoFit/>
          </a:bodyPr>
          <a:lstStyle/>
          <a:p>
            <a:pPr algn="ctr"/>
            <a:r>
              <a:rPr lang="en-US" sz="3200" dirty="0"/>
              <a:t>Read Write </a:t>
            </a:r>
            <a:r>
              <a:rPr lang="en-US" sz="3200" dirty="0" err="1"/>
              <a:t>Inc</a:t>
            </a:r>
            <a:r>
              <a:rPr lang="en-US" sz="3200" dirty="0"/>
              <a:t> trained staff/group teachers include – </a:t>
            </a:r>
            <a:r>
              <a:rPr lang="en-US" sz="3200" dirty="0" err="1"/>
              <a:t>Mrs</a:t>
            </a:r>
            <a:r>
              <a:rPr lang="en-US" sz="3200" dirty="0"/>
              <a:t> </a:t>
            </a:r>
            <a:r>
              <a:rPr lang="en-US" sz="3200" dirty="0" err="1"/>
              <a:t>McGinty</a:t>
            </a:r>
            <a:r>
              <a:rPr lang="en-US" sz="3200" dirty="0"/>
              <a:t>, </a:t>
            </a:r>
            <a:r>
              <a:rPr lang="en-US" sz="3200" dirty="0" err="1"/>
              <a:t>Mrs</a:t>
            </a:r>
            <a:r>
              <a:rPr lang="en-US" sz="3200" dirty="0"/>
              <a:t> May, </a:t>
            </a:r>
            <a:r>
              <a:rPr lang="en-US" sz="3200" dirty="0" err="1"/>
              <a:t>Mr</a:t>
            </a:r>
            <a:r>
              <a:rPr lang="en-US" sz="3200" dirty="0"/>
              <a:t> Bradman, </a:t>
            </a:r>
            <a:r>
              <a:rPr lang="en-US" sz="3200" dirty="0" err="1"/>
              <a:t>Mrs</a:t>
            </a:r>
            <a:r>
              <a:rPr lang="en-US" sz="3200" dirty="0"/>
              <a:t> Dallas, Miss Booth, </a:t>
            </a:r>
            <a:r>
              <a:rPr lang="en-US" sz="3200" dirty="0" err="1"/>
              <a:t>Mrs</a:t>
            </a:r>
            <a:r>
              <a:rPr lang="en-US" sz="3200" dirty="0"/>
              <a:t> Lewis and </a:t>
            </a:r>
            <a:r>
              <a:rPr lang="en-US" sz="3200" dirty="0" err="1"/>
              <a:t>Mrs</a:t>
            </a:r>
            <a:r>
              <a:rPr lang="en-US" sz="3200" dirty="0"/>
              <a:t> Mercer.</a:t>
            </a:r>
          </a:p>
        </p:txBody>
      </p:sp>
      <p:pic>
        <p:nvPicPr>
          <p:cNvPr id="7" name="Picture 6"/>
          <p:cNvPicPr>
            <a:picLocks noChangeAspect="1"/>
          </p:cNvPicPr>
          <p:nvPr/>
        </p:nvPicPr>
        <p:blipFill>
          <a:blip r:embed="rId2"/>
          <a:stretch>
            <a:fillRect/>
          </a:stretch>
        </p:blipFill>
        <p:spPr>
          <a:xfrm>
            <a:off x="756922" y="295037"/>
            <a:ext cx="3630658" cy="1149495"/>
          </a:xfrm>
          <a:prstGeom prst="rect">
            <a:avLst/>
          </a:prstGeom>
        </p:spPr>
      </p:pic>
    </p:spTree>
    <p:extLst>
      <p:ext uri="{BB962C8B-B14F-4D97-AF65-F5344CB8AC3E}">
        <p14:creationId xmlns:p14="http://schemas.microsoft.com/office/powerpoint/2010/main" val="273928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275" y="1617169"/>
            <a:ext cx="8042276" cy="1077218"/>
          </a:xfrm>
          <a:prstGeom prst="rect">
            <a:avLst/>
          </a:prstGeom>
        </p:spPr>
        <p:txBody>
          <a:bodyPr wrap="square">
            <a:spAutoFit/>
          </a:bodyPr>
          <a:lstStyle/>
          <a:p>
            <a:pPr algn="ctr"/>
            <a:r>
              <a:rPr lang="en-US" sz="3200" dirty="0"/>
              <a:t>The groups will range from pupils in Reception to pupils in Year Two</a:t>
            </a:r>
          </a:p>
        </p:txBody>
      </p:sp>
      <p:sp>
        <p:nvSpPr>
          <p:cNvPr id="6" name="Rectangle 5"/>
          <p:cNvSpPr/>
          <p:nvPr/>
        </p:nvSpPr>
        <p:spPr>
          <a:xfrm>
            <a:off x="756922" y="2992989"/>
            <a:ext cx="7710339" cy="2554545"/>
          </a:xfrm>
          <a:prstGeom prst="rect">
            <a:avLst/>
          </a:prstGeom>
        </p:spPr>
        <p:txBody>
          <a:bodyPr wrap="square">
            <a:spAutoFit/>
          </a:bodyPr>
          <a:lstStyle/>
          <a:p>
            <a:pPr algn="ctr"/>
            <a:r>
              <a:rPr lang="en-US" sz="3200" dirty="0"/>
              <a:t>We have used an initial assessment to find out what sound knowledge the pupils have.</a:t>
            </a:r>
          </a:p>
          <a:p>
            <a:pPr algn="ctr"/>
            <a:r>
              <a:rPr lang="en-US" sz="3200" dirty="0"/>
              <a:t>This assessment provides the basis for our grouping.</a:t>
            </a:r>
          </a:p>
        </p:txBody>
      </p:sp>
      <p:sp>
        <p:nvSpPr>
          <p:cNvPr id="7" name="Title 1"/>
          <p:cNvSpPr txBox="1">
            <a:spLocks/>
          </p:cNvSpPr>
          <p:nvPr/>
        </p:nvSpPr>
        <p:spPr>
          <a:xfrm>
            <a:off x="549275" y="107576"/>
            <a:ext cx="6647897"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a:t>Grouping</a:t>
            </a:r>
            <a:endParaRPr lang="en-US" dirty="0"/>
          </a:p>
        </p:txBody>
      </p:sp>
      <p:pic>
        <p:nvPicPr>
          <p:cNvPr id="8" name="Picture 7"/>
          <p:cNvPicPr>
            <a:picLocks noChangeAspect="1"/>
          </p:cNvPicPr>
          <p:nvPr/>
        </p:nvPicPr>
        <p:blipFill>
          <a:blip r:embed="rId2"/>
          <a:stretch>
            <a:fillRect/>
          </a:stretch>
        </p:blipFill>
        <p:spPr>
          <a:xfrm>
            <a:off x="756922" y="295037"/>
            <a:ext cx="3630658" cy="1149495"/>
          </a:xfrm>
          <a:prstGeom prst="rect">
            <a:avLst/>
          </a:prstGeom>
        </p:spPr>
      </p:pic>
    </p:spTree>
    <p:extLst>
      <p:ext uri="{BB962C8B-B14F-4D97-AF65-F5344CB8AC3E}">
        <p14:creationId xmlns:p14="http://schemas.microsoft.com/office/powerpoint/2010/main" val="303358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1466"/>
          </a:xfrm>
        </p:spPr>
        <p:txBody>
          <a:bodyPr/>
          <a:lstStyle/>
          <a:p>
            <a:r>
              <a:rPr lang="en-US" dirty="0"/>
              <a:t>Practice</a:t>
            </a:r>
          </a:p>
        </p:txBody>
      </p:sp>
      <p:pic>
        <p:nvPicPr>
          <p:cNvPr id="4" name="Picture 3"/>
          <p:cNvPicPr>
            <a:picLocks noChangeAspect="1"/>
          </p:cNvPicPr>
          <p:nvPr/>
        </p:nvPicPr>
        <p:blipFill>
          <a:blip r:embed="rId2"/>
          <a:stretch>
            <a:fillRect/>
          </a:stretch>
        </p:blipFill>
        <p:spPr>
          <a:xfrm>
            <a:off x="667118" y="1128836"/>
            <a:ext cx="3630658" cy="1149495"/>
          </a:xfrm>
          <a:prstGeom prst="rect">
            <a:avLst/>
          </a:prstGeom>
        </p:spPr>
      </p:pic>
      <p:sp>
        <p:nvSpPr>
          <p:cNvPr id="5" name="TextBox 4"/>
          <p:cNvSpPr txBox="1"/>
          <p:nvPr/>
        </p:nvSpPr>
        <p:spPr>
          <a:xfrm>
            <a:off x="1308577" y="2514226"/>
            <a:ext cx="6748150" cy="4093428"/>
          </a:xfrm>
          <a:prstGeom prst="rect">
            <a:avLst/>
          </a:prstGeom>
          <a:noFill/>
        </p:spPr>
        <p:txBody>
          <a:bodyPr wrap="square" rtlCol="0">
            <a:spAutoFit/>
          </a:bodyPr>
          <a:lstStyle/>
          <a:p>
            <a:r>
              <a:rPr lang="en-US" sz="3200" dirty="0"/>
              <a:t>The program uses:-</a:t>
            </a:r>
          </a:p>
          <a:p>
            <a:pPr marL="457200" indent="-457200">
              <a:buFont typeface="Arial"/>
              <a:buChar char="•"/>
            </a:pPr>
            <a:r>
              <a:rPr lang="en-US" sz="3200" dirty="0"/>
              <a:t>My turn, your turn for support.</a:t>
            </a:r>
          </a:p>
          <a:p>
            <a:pPr marL="457200" indent="-457200">
              <a:buFont typeface="Arial"/>
              <a:buChar char="•"/>
            </a:pPr>
            <a:r>
              <a:rPr lang="en-US" sz="3200" dirty="0"/>
              <a:t>Partner Practice for support.</a:t>
            </a:r>
          </a:p>
          <a:p>
            <a:pPr marL="457200" indent="-457200">
              <a:buFont typeface="Arial"/>
              <a:buChar char="•"/>
            </a:pPr>
            <a:r>
              <a:rPr lang="en-US" sz="3200" dirty="0"/>
              <a:t>Signals to limit the ‘teacher talk’ for pace. </a:t>
            </a:r>
          </a:p>
          <a:p>
            <a:pPr marL="457200" indent="-457200">
              <a:buFont typeface="Arial"/>
              <a:buChar char="•"/>
            </a:pPr>
            <a:r>
              <a:rPr lang="en-US" sz="3200" dirty="0"/>
              <a:t>Talk out loud – </a:t>
            </a:r>
            <a:r>
              <a:rPr lang="en-US" sz="3200" dirty="0" err="1"/>
              <a:t>verbalising</a:t>
            </a:r>
            <a:r>
              <a:rPr lang="en-US" sz="3200" dirty="0"/>
              <a:t> what the children  need to do.</a:t>
            </a:r>
          </a:p>
          <a:p>
            <a:endParaRPr lang="en-US" dirty="0"/>
          </a:p>
          <a:p>
            <a:endParaRPr lang="en-US" dirty="0"/>
          </a:p>
        </p:txBody>
      </p:sp>
    </p:spTree>
    <p:extLst>
      <p:ext uri="{BB962C8B-B14F-4D97-AF65-F5344CB8AC3E}">
        <p14:creationId xmlns:p14="http://schemas.microsoft.com/office/powerpoint/2010/main" val="185235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3396"/>
          </a:xfrm>
        </p:spPr>
        <p:txBody>
          <a:bodyPr/>
          <a:lstStyle/>
          <a:p>
            <a:r>
              <a:rPr lang="en-US" dirty="0"/>
              <a:t>Ditty Reading</a:t>
            </a:r>
          </a:p>
        </p:txBody>
      </p:sp>
      <p:sp>
        <p:nvSpPr>
          <p:cNvPr id="5" name="Rectangle 4"/>
          <p:cNvSpPr/>
          <p:nvPr/>
        </p:nvSpPr>
        <p:spPr>
          <a:xfrm>
            <a:off x="692775" y="1148744"/>
            <a:ext cx="7492244" cy="3046988"/>
          </a:xfrm>
          <a:prstGeom prst="rect">
            <a:avLst/>
          </a:prstGeom>
        </p:spPr>
        <p:txBody>
          <a:bodyPr wrap="square">
            <a:spAutoFit/>
          </a:bodyPr>
          <a:lstStyle/>
          <a:p>
            <a:r>
              <a:rPr lang="en-US" sz="3200" dirty="0"/>
              <a:t>Children begin with ‘Ditty Reading.’</a:t>
            </a:r>
          </a:p>
          <a:p>
            <a:r>
              <a:rPr lang="en-US" sz="3200" dirty="0"/>
              <a:t>These are short stories which encourage the children to point to each word as they read, read with a partner and to ‘Fred Talk’ sounding out words. </a:t>
            </a:r>
            <a:endParaRPr lang="en-US" dirty="0"/>
          </a:p>
        </p:txBody>
      </p:sp>
      <p:pic>
        <p:nvPicPr>
          <p:cNvPr id="6" name="Picture 5"/>
          <p:cNvPicPr>
            <a:picLocks noChangeAspect="1"/>
          </p:cNvPicPr>
          <p:nvPr/>
        </p:nvPicPr>
        <p:blipFill>
          <a:blip r:embed="rId2"/>
          <a:stretch>
            <a:fillRect/>
          </a:stretch>
        </p:blipFill>
        <p:spPr>
          <a:xfrm>
            <a:off x="5370045" y="3964834"/>
            <a:ext cx="3221506" cy="2136911"/>
          </a:xfrm>
          <a:prstGeom prst="rect">
            <a:avLst/>
          </a:prstGeom>
        </p:spPr>
      </p:pic>
    </p:spTree>
    <p:extLst>
      <p:ext uri="{BB962C8B-B14F-4D97-AF65-F5344CB8AC3E}">
        <p14:creationId xmlns:p14="http://schemas.microsoft.com/office/powerpoint/2010/main" val="308865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3396"/>
          </a:xfrm>
        </p:spPr>
        <p:txBody>
          <a:bodyPr/>
          <a:lstStyle/>
          <a:p>
            <a:r>
              <a:rPr lang="en-US" dirty="0"/>
              <a:t>Ditty Writing</a:t>
            </a:r>
          </a:p>
        </p:txBody>
      </p:sp>
      <p:sp>
        <p:nvSpPr>
          <p:cNvPr id="5" name="Rectangle 4"/>
          <p:cNvSpPr/>
          <p:nvPr/>
        </p:nvSpPr>
        <p:spPr>
          <a:xfrm>
            <a:off x="692775" y="1148744"/>
            <a:ext cx="7492244" cy="2062103"/>
          </a:xfrm>
          <a:prstGeom prst="rect">
            <a:avLst/>
          </a:prstGeom>
        </p:spPr>
        <p:txBody>
          <a:bodyPr wrap="square">
            <a:spAutoFit/>
          </a:bodyPr>
          <a:lstStyle/>
          <a:p>
            <a:r>
              <a:rPr lang="en-US" sz="3200" dirty="0"/>
              <a:t>Children use the reading to develop a sentence, repeating it to commit it to memory and using sounding out to write a shared sentence. </a:t>
            </a:r>
            <a:endParaRPr lang="en-US" dirty="0"/>
          </a:p>
        </p:txBody>
      </p:sp>
      <p:pic>
        <p:nvPicPr>
          <p:cNvPr id="3" name="Picture 2"/>
          <p:cNvPicPr>
            <a:picLocks noChangeAspect="1"/>
          </p:cNvPicPr>
          <p:nvPr/>
        </p:nvPicPr>
        <p:blipFill>
          <a:blip r:embed="rId2"/>
          <a:stretch>
            <a:fillRect/>
          </a:stretch>
        </p:blipFill>
        <p:spPr>
          <a:xfrm>
            <a:off x="4540149" y="3210846"/>
            <a:ext cx="4145207" cy="3126029"/>
          </a:xfrm>
          <a:prstGeom prst="rect">
            <a:avLst/>
          </a:prstGeom>
        </p:spPr>
      </p:pic>
    </p:spTree>
    <p:extLst>
      <p:ext uri="{BB962C8B-B14F-4D97-AF65-F5344CB8AC3E}">
        <p14:creationId xmlns:p14="http://schemas.microsoft.com/office/powerpoint/2010/main" val="207996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t>
            </a:r>
          </a:p>
        </p:txBody>
      </p:sp>
      <p:sp>
        <p:nvSpPr>
          <p:cNvPr id="4" name="Rectangle 3"/>
          <p:cNvSpPr/>
          <p:nvPr/>
        </p:nvSpPr>
        <p:spPr>
          <a:xfrm>
            <a:off x="778580" y="1739075"/>
            <a:ext cx="7812971" cy="2339102"/>
          </a:xfrm>
          <a:prstGeom prst="rect">
            <a:avLst/>
          </a:prstGeom>
        </p:spPr>
        <p:txBody>
          <a:bodyPr wrap="square">
            <a:spAutoFit/>
          </a:bodyPr>
          <a:lstStyle/>
          <a:p>
            <a:r>
              <a:rPr lang="en-US" sz="3200" dirty="0"/>
              <a:t>The children will learn to:</a:t>
            </a:r>
          </a:p>
          <a:p>
            <a:r>
              <a:rPr lang="en-US" sz="3200" dirty="0"/>
              <a:t>1. Read letters by their ‘sounds’</a:t>
            </a:r>
          </a:p>
          <a:p>
            <a:r>
              <a:rPr lang="en-US" sz="3200" dirty="0"/>
              <a:t>2. Blend these sounds into words</a:t>
            </a:r>
          </a:p>
          <a:p>
            <a:r>
              <a:rPr lang="en-US" sz="3200" dirty="0"/>
              <a:t>3. Read the words in a story.</a:t>
            </a:r>
          </a:p>
          <a:p>
            <a:endParaRPr lang="en-US" dirty="0"/>
          </a:p>
        </p:txBody>
      </p:sp>
      <p:pic>
        <p:nvPicPr>
          <p:cNvPr id="5" name="Picture 4"/>
          <p:cNvPicPr>
            <a:picLocks noChangeAspect="1"/>
          </p:cNvPicPr>
          <p:nvPr/>
        </p:nvPicPr>
        <p:blipFill>
          <a:blip r:embed="rId2"/>
          <a:stretch>
            <a:fillRect/>
          </a:stretch>
        </p:blipFill>
        <p:spPr>
          <a:xfrm>
            <a:off x="4182314" y="3938097"/>
            <a:ext cx="4158450" cy="2604021"/>
          </a:xfrm>
          <a:prstGeom prst="rect">
            <a:avLst/>
          </a:prstGeom>
        </p:spPr>
      </p:pic>
    </p:spTree>
    <p:extLst>
      <p:ext uri="{BB962C8B-B14F-4D97-AF65-F5344CB8AC3E}">
        <p14:creationId xmlns:p14="http://schemas.microsoft.com/office/powerpoint/2010/main" val="330645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867328"/>
          </a:xfrm>
        </p:spPr>
        <p:txBody>
          <a:bodyPr/>
          <a:lstStyle/>
          <a:p>
            <a:r>
              <a:rPr lang="en-US" dirty="0"/>
              <a:t>Reading</a:t>
            </a:r>
          </a:p>
        </p:txBody>
      </p:sp>
      <p:sp>
        <p:nvSpPr>
          <p:cNvPr id="5" name="Rectangle 4"/>
          <p:cNvSpPr/>
          <p:nvPr/>
        </p:nvSpPr>
        <p:spPr>
          <a:xfrm>
            <a:off x="549274" y="974904"/>
            <a:ext cx="8238715" cy="5786200"/>
          </a:xfrm>
          <a:prstGeom prst="rect">
            <a:avLst/>
          </a:prstGeom>
        </p:spPr>
        <p:txBody>
          <a:bodyPr wrap="square">
            <a:spAutoFit/>
          </a:bodyPr>
          <a:lstStyle/>
          <a:p>
            <a:r>
              <a:rPr lang="en-US" sz="2600" dirty="0"/>
              <a:t>First, the  child will learn to read:</a:t>
            </a:r>
          </a:p>
          <a:p>
            <a:r>
              <a:rPr lang="en-US" sz="2600" dirty="0"/>
              <a:t>• Set 1 Speed Sounds: these are sounds written with one letter:</a:t>
            </a:r>
          </a:p>
          <a:p>
            <a:r>
              <a:rPr lang="en-US" sz="2600" dirty="0"/>
              <a:t>m a s d t </a:t>
            </a:r>
            <a:r>
              <a:rPr lang="en-US" sz="2600" dirty="0" err="1"/>
              <a:t>i</a:t>
            </a:r>
            <a:r>
              <a:rPr lang="en-US" sz="2600" dirty="0"/>
              <a:t> n p g o c k u b f e l h r j v</a:t>
            </a:r>
          </a:p>
          <a:p>
            <a:r>
              <a:rPr lang="en-US" sz="2600" dirty="0"/>
              <a:t>y w z x </a:t>
            </a:r>
          </a:p>
          <a:p>
            <a:pPr marL="285750" indent="-285750">
              <a:buFont typeface="Arial"/>
              <a:buChar char="•"/>
            </a:pPr>
            <a:r>
              <a:rPr lang="en-US" sz="2600" dirty="0"/>
              <a:t>Sounds written with two letters: </a:t>
            </a:r>
            <a:r>
              <a:rPr lang="en-US" sz="2600" dirty="0" err="1"/>
              <a:t>sh</a:t>
            </a:r>
            <a:r>
              <a:rPr lang="en-US" sz="2600" dirty="0"/>
              <a:t> </a:t>
            </a:r>
            <a:r>
              <a:rPr lang="en-US" sz="2600" dirty="0" err="1"/>
              <a:t>th</a:t>
            </a:r>
            <a:r>
              <a:rPr lang="en-US" sz="2600" dirty="0"/>
              <a:t> </a:t>
            </a:r>
            <a:r>
              <a:rPr lang="en-US" sz="2600" dirty="0" err="1"/>
              <a:t>ch</a:t>
            </a:r>
            <a:endParaRPr lang="en-US" sz="2600" dirty="0"/>
          </a:p>
          <a:p>
            <a:r>
              <a:rPr lang="en-US" sz="2600" dirty="0" err="1"/>
              <a:t>qu</a:t>
            </a:r>
            <a:r>
              <a:rPr lang="en-US" sz="2600" dirty="0"/>
              <a:t> </a:t>
            </a:r>
            <a:r>
              <a:rPr lang="en-US" sz="2600" dirty="0" err="1"/>
              <a:t>ng</a:t>
            </a:r>
            <a:r>
              <a:rPr lang="en-US" sz="2600" dirty="0"/>
              <a:t> </a:t>
            </a:r>
            <a:r>
              <a:rPr lang="en-US" sz="2600" dirty="0" err="1"/>
              <a:t>nk</a:t>
            </a:r>
            <a:r>
              <a:rPr lang="en-US" sz="2600" dirty="0"/>
              <a:t> </a:t>
            </a:r>
            <a:r>
              <a:rPr lang="en-US" sz="2600" dirty="0" err="1"/>
              <a:t>ck</a:t>
            </a:r>
            <a:r>
              <a:rPr lang="en-US" sz="2600" dirty="0"/>
              <a:t> ( These are known as ‘special friends’)</a:t>
            </a:r>
          </a:p>
          <a:p>
            <a:r>
              <a:rPr lang="en-US" sz="2600" dirty="0"/>
              <a:t>• Words containing these sounds, by sound-blending,</a:t>
            </a:r>
          </a:p>
          <a:p>
            <a:r>
              <a:rPr lang="en-US" sz="2600" dirty="0"/>
              <a:t>e.g. m–a–t mat, c–a–t cat, f–</a:t>
            </a:r>
            <a:r>
              <a:rPr lang="en-US" sz="2600" dirty="0" err="1"/>
              <a:t>i</a:t>
            </a:r>
            <a:r>
              <a:rPr lang="en-US" sz="2600" dirty="0"/>
              <a:t>–</a:t>
            </a:r>
            <a:r>
              <a:rPr lang="en-US" sz="2600" dirty="0" err="1"/>
              <a:t>sh</a:t>
            </a:r>
            <a:r>
              <a:rPr lang="en-US" sz="2600" dirty="0"/>
              <a:t> fish, s–p–l–a–</a:t>
            </a:r>
            <a:r>
              <a:rPr lang="en-US" sz="2600" dirty="0" err="1"/>
              <a:t>sh</a:t>
            </a:r>
            <a:r>
              <a:rPr lang="en-US" sz="2600" dirty="0"/>
              <a:t> splash</a:t>
            </a:r>
          </a:p>
          <a:p>
            <a:r>
              <a:rPr lang="en-US" sz="2600" dirty="0"/>
              <a:t>• Blending Books and Red, Green and Purple Storybooks.</a:t>
            </a:r>
          </a:p>
          <a:p>
            <a:endParaRPr lang="en-US" sz="3200" dirty="0"/>
          </a:p>
        </p:txBody>
      </p:sp>
    </p:spTree>
    <p:extLst>
      <p:ext uri="{BB962C8B-B14F-4D97-AF65-F5344CB8AC3E}">
        <p14:creationId xmlns:p14="http://schemas.microsoft.com/office/powerpoint/2010/main" val="1159630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139</TotalTime>
  <Words>1141</Words>
  <Application>Microsoft Office PowerPoint</Application>
  <PresentationFormat>On-screen Show (4:3)</PresentationFormat>
  <Paragraphs>118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News Gothic MT</vt:lpstr>
      <vt:lpstr>Wingdings 2</vt:lpstr>
      <vt:lpstr>Breeze</vt:lpstr>
      <vt:lpstr>PowerPoint Presentation</vt:lpstr>
      <vt:lpstr>Introducing </vt:lpstr>
      <vt:lpstr>Grouping</vt:lpstr>
      <vt:lpstr>PowerPoint Presentation</vt:lpstr>
      <vt:lpstr>Practice</vt:lpstr>
      <vt:lpstr>Ditty Reading</vt:lpstr>
      <vt:lpstr>Ditty Writing</vt:lpstr>
      <vt:lpstr>Reading </vt:lpstr>
      <vt:lpstr>Reading</vt:lpstr>
      <vt:lpstr>     Reading</vt:lpstr>
      <vt:lpstr>Pure Sounds </vt:lpstr>
      <vt:lpstr>Reading – Fred Talking</vt:lpstr>
      <vt:lpstr>Reading – Fred Talking</vt:lpstr>
      <vt:lpstr>Reading Books</vt:lpstr>
      <vt:lpstr>Reading Books</vt:lpstr>
      <vt:lpstr>Reading</vt:lpstr>
      <vt:lpstr>Reading</vt:lpstr>
      <vt:lpstr>Phonics Screening Check</vt:lpstr>
      <vt:lpstr>Phonics Screening Check</vt:lpstr>
      <vt:lpstr>Phonics Sessions</vt:lpstr>
      <vt:lpstr>Remember For Reading</vt:lpstr>
      <vt:lpstr>Handwriting</vt:lpstr>
      <vt:lpstr>Writing</vt:lpstr>
      <vt:lpstr>Writing</vt:lpstr>
      <vt:lpstr>Reading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Debbie</cp:lastModifiedBy>
  <cp:revision>13</cp:revision>
  <dcterms:created xsi:type="dcterms:W3CDTF">2020-02-18T20:29:06Z</dcterms:created>
  <dcterms:modified xsi:type="dcterms:W3CDTF">2020-02-28T11:59:13Z</dcterms:modified>
</cp:coreProperties>
</file>